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  <p:embeddedFont>
      <p:font typeface="Exo 2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C0CAFF-B9C0-4702-8AFC-3810B23FD123}">
  <a:tblStyle styleId="{D0C0CAFF-B9C0-4702-8AFC-3810B23FD1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3D15E81-9CB7-47F3-AAC6-7ADDEAAF62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slide" Target="slides/slide17.xml"/><Relationship Id="rId44" Type="http://schemas.openxmlformats.org/officeDocument/2006/relationships/font" Target="fonts/Exo2-regular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Exo2-italic.fntdata"/><Relationship Id="rId23" Type="http://schemas.openxmlformats.org/officeDocument/2006/relationships/slide" Target="slides/slide18.xml"/><Relationship Id="rId45" Type="http://schemas.openxmlformats.org/officeDocument/2006/relationships/font" Target="fonts/Exo2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Exo2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b8192102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b8192102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b882e41b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b882e41b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81921021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b81921021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b81921021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b81921021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b8192102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b8192102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b8192102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b8192102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8192102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8192102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b882e41b1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b882e41b1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b81921021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b81921021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b882e41b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b882e41b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b8192102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b8192102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b8192102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b8192102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b819210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b819210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b8192102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b8192102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b8192102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b8192102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b882e41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b882e41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819210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819210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819210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b819210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B_i (Belief) ,C_i (Compliance), E_i(Enforcement),\space,K(additional costs)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b882e41b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b882e41b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882e41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b882e41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882e41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b882e41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8192102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8192102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ja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ja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ja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ja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ja" sz="52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社會模擬工作坊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4453125" y="2781374"/>
            <a:ext cx="4462200" cy="16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台</a:t>
            </a:r>
            <a:r>
              <a:rPr b="1" lang="ja">
                <a:latin typeface="Meiryo"/>
                <a:ea typeface="Meiryo"/>
                <a:cs typeface="Meiryo"/>
                <a:sym typeface="Meiryo"/>
              </a:rPr>
              <a:t>大社會所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>
                <a:latin typeface="Meiryo"/>
                <a:ea typeface="Meiryo"/>
                <a:cs typeface="Meiryo"/>
                <a:sym typeface="Meiryo"/>
              </a:rPr>
              <a:t>林博謙 趙振辰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台大社會系/ University of Chicago MACSS</a:t>
            </a:r>
            <a:br>
              <a:rPr b="1" lang="ja">
                <a:latin typeface="Meiryo"/>
                <a:ea typeface="Meiryo"/>
                <a:cs typeface="Meiryo"/>
                <a:sym typeface="Meiryo"/>
              </a:rPr>
            </a:br>
            <a:r>
              <a:rPr lang="ja">
                <a:latin typeface="Meiryo"/>
                <a:ea typeface="Meiryo"/>
                <a:cs typeface="Meiryo"/>
                <a:sym typeface="Meiryo"/>
              </a:rPr>
              <a:t>凌心耕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S PMincho"/>
              <a:ea typeface="MS PMincho"/>
              <a:cs typeface="MS PMincho"/>
              <a:sym typeface="MS PMincho"/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操作程序與重製的解讀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(</a:t>
            </a:r>
            <a:r>
              <a:rPr lang="ja" sz="1700"/>
              <a:t>概念操作化</a:t>
            </a:r>
            <a:r>
              <a:rPr lang="ja" sz="1700"/>
              <a:t>)</a:t>
            </a:r>
            <a:endParaRPr sz="1700"/>
          </a:p>
        </p:txBody>
      </p:sp>
      <p:graphicFrame>
        <p:nvGraphicFramePr>
          <p:cNvPr id="222" name="Google Shape;222;p38"/>
          <p:cNvGraphicFramePr/>
          <p:nvPr/>
        </p:nvGraphicFramePr>
        <p:xfrm>
          <a:off x="162300" y="1119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{F3D15E81-9CB7-47F3-AAC6-7ADDEAAF6276}</a:tableStyleId>
              </a:tblPr>
              <a:tblGrid>
                <a:gridCol w="1064700"/>
                <a:gridCol w="3779625"/>
                <a:gridCol w="4137375"/>
              </a:tblGrid>
              <a:tr h="17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keyword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Centola et 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Our Interpretation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embedded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">
                          <a:solidFill>
                            <a:schemeClr val="dk1"/>
                          </a:solidFill>
                        </a:rPr>
                        <a:t>“...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embedded in a network that restricts interaction to small but overlapping neighbors”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problem → not a formal definition; no specification on structure of neighborhood (how does “overlapping” work? how small is “small”?)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our guess → </a:t>
                      </a:r>
                      <a:r>
                        <a:rPr lang="ja">
                          <a:solidFill>
                            <a:schemeClr val="dk1"/>
                          </a:solidFill>
                        </a:rPr>
                        <a:t>embedded refers to grid-like structure (patches in netlogo)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cluster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“when agents are clustered by beliefs...a skeptic exposed to a true believer can now expect to have other true believers in its neighborhood”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problem → no specification on what determines a cluster, how a cluster is generated in simulation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our guess → true believers are grouped together, forming “circles” with a radius of 2~3 agents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ctrTitle"/>
          </p:nvPr>
        </p:nvSpPr>
        <p:spPr>
          <a:xfrm>
            <a:off x="1964851" y="2547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操作程序與重製的解讀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(</a:t>
            </a:r>
            <a:r>
              <a:rPr lang="ja" sz="1700"/>
              <a:t>初始設定</a:t>
            </a:r>
            <a:r>
              <a:rPr lang="ja" sz="1700"/>
              <a:t>)</a:t>
            </a:r>
            <a:endParaRPr sz="1700"/>
          </a:p>
        </p:txBody>
      </p:sp>
      <p:graphicFrame>
        <p:nvGraphicFramePr>
          <p:cNvPr id="228" name="Google Shape;228;p39"/>
          <p:cNvGraphicFramePr/>
          <p:nvPr/>
        </p:nvGraphicFramePr>
        <p:xfrm>
          <a:off x="145900" y="102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{F3D15E81-9CB7-47F3-AAC6-7ADDEAAF6276}</a:tableStyleId>
              </a:tblPr>
              <a:tblGrid>
                <a:gridCol w="1459225"/>
                <a:gridCol w="3118100"/>
                <a:gridCol w="4274850"/>
              </a:tblGrid>
              <a:tr h="23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Topic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Quotes from Centola et al.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Our Interpretation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88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network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We explore network topologies using a two-dimensional cellular automata consisting of 1,000 agents located on a 40 x 25 torus, with every cell occupied by one agent.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use 40 * 25 plane on netlogo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replications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averaged over 100 replications at each parameter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100 replications for: each # of clusters (1 2 3 4 … 99) (cluster-embedded); true believer (10 20 30 … 990) (random-embedded)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value of K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...value of K, which we fixed at .125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K=.125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convictions for disbelievers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for disbelievers, convictions were uniformly distributed in the range of 0 &lt;Si&lt;=.38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operated using random-float in netlogo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default comply &amp; enforce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A conservative assumption in a test of false enforcement is that agents initially conform to their private convictions and no one enforces anything.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200"/>
                        <a:t>initial Ci = Bi, Ei = 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850" y="537850"/>
            <a:ext cx="6289999" cy="45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2080950" y="147250"/>
            <a:ext cx="49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Centola et al. 2005 Experiment Results for Experiment 1 and 2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Netlogo</a:t>
            </a:r>
            <a:r>
              <a:rPr lang="ja"/>
              <a:t>介面解說</a:t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919725" y="996950"/>
            <a:ext cx="69192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Color-Coding最重要的現象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lt1"/>
                </a:solidFill>
                <a:highlight>
                  <a:srgbClr val="FF0000"/>
                </a:highlight>
                <a:latin typeface="Verdana"/>
                <a:ea typeface="Verdana"/>
                <a:cs typeface="Verdana"/>
                <a:sym typeface="Verdana"/>
              </a:rPr>
              <a:t>Red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True Believer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lt1"/>
                </a:solidFill>
                <a:highlight>
                  <a:srgbClr val="0000FF"/>
                </a:highlight>
                <a:latin typeface="Verdana"/>
                <a:ea typeface="Verdana"/>
                <a:cs typeface="Verdana"/>
                <a:sym typeface="Verdana"/>
              </a:rPr>
              <a:t>Blue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Non-complying Disbeliever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hlink"/>
                </a:solidFill>
                <a:highlight>
                  <a:srgbClr val="FF9900"/>
                </a:highlight>
                <a:latin typeface="Verdana"/>
                <a:ea typeface="Verdana"/>
                <a:cs typeface="Verdana"/>
                <a:sym typeface="Verdana"/>
              </a:rPr>
              <a:t>Orange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Complying and Norm Enforcing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Disbeliever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hlink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Yellow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Complying but not Enforcing Disbeliever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其他可能：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non-enforcing true believers (when surrounded by compliers)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deviance-enforcing disbelievers (exists but is unimportant)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重製結果: Random Embedded</a:t>
            </a:r>
            <a:endParaRPr/>
          </a:p>
        </p:txBody>
      </p:sp>
      <p:sp>
        <p:nvSpPr>
          <p:cNvPr id="247" name="Google Shape;247;p42"/>
          <p:cNvSpPr txBox="1"/>
          <p:nvPr/>
        </p:nvSpPr>
        <p:spPr>
          <a:xfrm>
            <a:off x="74725" y="3180325"/>
            <a:ext cx="150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Example of random-embedded 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N=100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7422125" y="3180325"/>
            <a:ext cx="15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Simulation Result for left example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25" y="1171827"/>
            <a:ext cx="5342825" cy="388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6" y="95250"/>
            <a:ext cx="1660049" cy="2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775" y="95249"/>
            <a:ext cx="1793749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重置結果: Cluster Embedded</a:t>
            </a:r>
            <a:endParaRPr/>
          </a:p>
        </p:txBody>
      </p:sp>
      <p:sp>
        <p:nvSpPr>
          <p:cNvPr id="258" name="Google Shape;258;p43"/>
          <p:cNvSpPr txBox="1"/>
          <p:nvPr/>
        </p:nvSpPr>
        <p:spPr>
          <a:xfrm>
            <a:off x="74725" y="3180325"/>
            <a:ext cx="150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Example</a:t>
            </a: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cluster-embedded 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Cluster=30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Radius=2+(0.1~1)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Believer=448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7390363" y="3533700"/>
            <a:ext cx="15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Simulation </a:t>
            </a: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Result for left example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87" y="1144196"/>
            <a:ext cx="5030636" cy="365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5" y="75200"/>
            <a:ext cx="1936300" cy="31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975" y="75213"/>
            <a:ext cx="1936300" cy="31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For random embedded, 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the peak of 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enforcing disbeliever is at 30%, not 5% of true believer population. This cannot be considered a “highly unpopular norm”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For cluster embedded, the 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did much worse than random embedded, both in peak spread and required % of true believers.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未</a:t>
            </a:r>
            <a:r>
              <a:rPr lang="ja"/>
              <a:t>重現Main Finding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8088"/>
            <a:ext cx="142875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225" y="1193788"/>
            <a:ext cx="14478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100" y="1198550"/>
            <a:ext cx="14573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000" y="1198550"/>
            <a:ext cx="143827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/>
        </p:nvSpPr>
        <p:spPr>
          <a:xfrm>
            <a:off x="292125" y="38576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7075488" y="40100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990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4773113" y="40100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2525475" y="4010025"/>
            <a:ext cx="11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True Believer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有重現部分的interactional dynamic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623000" y="1134675"/>
            <a:ext cx="77598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i="1"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However, as we increase the # of true believers further, their enforcement effectiveness begins to diminsh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our random model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# ~ 500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i="1"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when there is an overwhelming majority of true believers…...the tiny minority of disbelievers can enjoy an atmosphere of tolerance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our random model: # of true believers ~ 950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870650" y="1144200"/>
            <a:ext cx="7708500" cy="3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Problems with replication: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Information about computational procedure isn’t well organized.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Lack of clear operational definition “embedded” and “cluster” make the term open to interpretation and the findings hard to replicate.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Parts that were clearly defined, namely, the calculation for Bi, Ci, Ei, Wi, Si, K made the basic interactional dynamic reproducible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結語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>
            <a:hlinkClick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Centola et al. (2005)</a:t>
            </a:r>
            <a:endParaRPr/>
          </a:p>
        </p:txBody>
      </p:sp>
      <p:sp>
        <p:nvSpPr>
          <p:cNvPr id="152" name="Google Shape;152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01</a:t>
            </a:r>
            <a:endParaRPr/>
          </a:p>
        </p:txBody>
      </p:sp>
      <p:sp>
        <p:nvSpPr>
          <p:cNvPr id="153" name="Google Shape;153;p30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You can enter here the subtitle if you need it</a:t>
            </a:r>
            <a:endParaRPr/>
          </a:p>
        </p:txBody>
      </p:sp>
      <p:cxnSp>
        <p:nvCxnSpPr>
          <p:cNvPr id="154" name="Google Shape;154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" name="Google Shape;155;p3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56" name="Google Shape;156;p30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Bruch and Mare (2016)</a:t>
            </a:r>
            <a:endParaRPr/>
          </a:p>
        </p:txBody>
      </p:sp>
      <p:sp>
        <p:nvSpPr>
          <p:cNvPr id="298" name="Google Shape;298;p4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You can enter here the subtitle if you need it</a:t>
            </a:r>
            <a:endParaRPr/>
          </a:p>
        </p:txBody>
      </p:sp>
      <p:sp>
        <p:nvSpPr>
          <p:cNvPr id="299" name="Google Shape;299;p4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02</a:t>
            </a:r>
            <a:endParaRPr/>
          </a:p>
        </p:txBody>
      </p:sp>
      <p:cxnSp>
        <p:nvCxnSpPr>
          <p:cNvPr id="300" name="Google Shape;300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02" name="Google Shape;302;p48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48">
            <a:hlinkClick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Preference Function</a:t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00" y="959200"/>
            <a:ext cx="7482824" cy="43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根據作者對preference function的設定，其實就是逼每個agent一直搬家。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 Using one of the preference functions described above, the selected agent calculates transition probabilities for its current neighborhood and the neighborhoods surrounding </a:t>
            </a:r>
            <a:r>
              <a:rPr lang="ja" sz="1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all available vacancies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“Based on these probabilities,</a:t>
            </a:r>
            <a:r>
              <a:rPr lang="ja" sz="1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the agent moves into another neighborhood in the city or remains in its current residence.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Google Shape;320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Our guess (which does not make sense to us)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(1) 自己家只是搬家的目的地之一，把待在自己家的機會成本從schelling’s model中移除了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(2)分類越細，可移動的標的越多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(1)+(2) → less segregation is inevitable by design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2" name="Google Shape;332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4" name="Google Shape;344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■"/>
            </a:pPr>
            <a:r>
              <a:rPr lang="ja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How do highly unpopular idea locally emerge and spread?</a:t>
            </a:r>
            <a:endParaRPr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Verdana"/>
              <a:buChar char="■"/>
            </a:pPr>
            <a:r>
              <a:rPr lang="ja" sz="2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Examples: exaggerated other whites’ support for segregation, witch hunt</a:t>
            </a:r>
            <a:endParaRPr sz="2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31"/>
          <p:cNvSpPr txBox="1"/>
          <p:nvPr>
            <p:ph type="ctrTitle"/>
          </p:nvPr>
        </p:nvSpPr>
        <p:spPr>
          <a:xfrm>
            <a:off x="1052700" y="329900"/>
            <a:ext cx="70386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“The Emperor’s Dilemma: A </a:t>
            </a:r>
            <a:r>
              <a:rPr lang="ja" sz="2200"/>
              <a:t>C</a:t>
            </a:r>
            <a:r>
              <a:rPr lang="ja" sz="2200"/>
              <a:t>omputational Model of  Self-Enforcing Norms”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hlink"/>
                </a:solidFill>
              </a:rPr>
              <a:t>Elements of model</a:t>
            </a:r>
            <a:endParaRPr/>
          </a:p>
        </p:txBody>
      </p:sp>
      <p:pic>
        <p:nvPicPr>
          <p:cNvPr descr="B_i (Belief) ,C_i (Compliance)" id="173" name="Google Shape;173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350" y="1299050"/>
            <a:ext cx="325641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, E_i(Enforcement)" id="174" name="Google Shape;174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750" y="1299050"/>
            <a:ext cx="218965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,K(Additional \space Costs)" id="175" name="Google Shape;175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800" y="1817850"/>
            <a:ext cx="230909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i (Need \space for \space Enforcement), S_i(Convictions)" id="176" name="Google Shape;176;p3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3350" y="1817850"/>
            <a:ext cx="4792452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</a:t>
            </a: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: 1 (Believe), (Disbelieve)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: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  :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Definition</a:t>
            </a:r>
            <a:endParaRPr/>
          </a:p>
        </p:txBody>
      </p:sp>
      <p:pic>
        <p:nvPicPr>
          <p:cNvPr descr="B_i (Belief) ,C_i (Compliance)" id="183" name="Google Shape;183;p33" title="MathEquation,#000000"/>
          <p:cNvPicPr preferRelativeResize="0"/>
          <p:nvPr/>
        </p:nvPicPr>
        <p:blipFill rotWithShape="1">
          <a:blip r:embed="rId3">
            <a:alphaModFix/>
          </a:blip>
          <a:srcRect b="0" l="41517" r="0" t="0"/>
          <a:stretch/>
        </p:blipFill>
        <p:spPr>
          <a:xfrm>
            <a:off x="1723350" y="2341338"/>
            <a:ext cx="1904374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, E_i(Enforcement)" id="184" name="Google Shape;184;p33" title="MathEquation,#000000"/>
          <p:cNvPicPr preferRelativeResize="0"/>
          <p:nvPr/>
        </p:nvPicPr>
        <p:blipFill rotWithShape="1">
          <a:blip r:embed="rId4">
            <a:alphaModFix/>
          </a:blip>
          <a:srcRect b="0" l="3818" r="0" t="0"/>
          <a:stretch/>
        </p:blipFill>
        <p:spPr>
          <a:xfrm>
            <a:off x="1723350" y="4014300"/>
            <a:ext cx="207057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i (Belief) ,C_i (Compliance)" id="185" name="Google Shape;185;p33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61003" t="0"/>
          <a:stretch/>
        </p:blipFill>
        <p:spPr>
          <a:xfrm>
            <a:off x="1723350" y="1260875"/>
            <a:ext cx="12699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550" y="3282100"/>
            <a:ext cx="4372350" cy="1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5375" y="1735150"/>
            <a:ext cx="3847299" cy="128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[True/False]  [Believer/Disbeliever]</a:t>
            </a:r>
            <a:endParaRPr/>
          </a:p>
        </p:txBody>
      </p:sp>
      <p:graphicFrame>
        <p:nvGraphicFramePr>
          <p:cNvPr id="194" name="Google Shape;194;p34"/>
          <p:cNvGraphicFramePr/>
          <p:nvPr/>
        </p:nvGraphicFramePr>
        <p:xfrm>
          <a:off x="276650" y="174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{D0C0CAFF-B9C0-4702-8AFC-3810B23FD123}</a:tableStyleId>
              </a:tblPr>
              <a:tblGrid>
                <a:gridCol w="2871975"/>
                <a:gridCol w="2871975"/>
                <a:gridCol w="2871975"/>
              </a:tblGrid>
              <a:tr h="60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800"/>
                        <a:t>Bi=1</a:t>
                      </a:r>
                      <a:endParaRPr b="1"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800"/>
                        <a:t>Bi=-1</a:t>
                      </a:r>
                      <a:endParaRPr b="1" sz="1800"/>
                    </a:p>
                  </a:txBody>
                  <a:tcPr marT="63500" marB="63500" marR="63500" marL="63500"/>
                </a:tc>
              </a:tr>
              <a:tr h="60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800"/>
                        <a:t>Ci=1</a:t>
                      </a:r>
                      <a:endParaRPr b="1"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True believer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False disbeliever</a:t>
                      </a:r>
                      <a:endParaRPr sz="1800"/>
                    </a:p>
                  </a:txBody>
                  <a:tcPr marT="63500" marB="63500" marR="63500" marL="63500"/>
                </a:tc>
              </a:tr>
              <a:tr h="9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1800"/>
                        <a:t>Ci=-1</a:t>
                      </a:r>
                      <a:endParaRPr b="1"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rgbClr val="FF0000"/>
                          </a:solidFill>
                        </a:rPr>
                        <a:t>False believers</a:t>
                      </a:r>
                      <a:br>
                        <a:rPr lang="ja" sz="1800">
                          <a:solidFill>
                            <a:srgbClr val="FF0000"/>
                          </a:solidFill>
                        </a:rPr>
                      </a:br>
                      <a:r>
                        <a:rPr lang="ja" sz="1800">
                          <a:solidFill>
                            <a:srgbClr val="FF0000"/>
                          </a:solidFill>
                        </a:rPr>
                        <a:t>(does not exist in most scenario)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/>
                        <a:t>True disbeliever</a:t>
                      </a:r>
                      <a:endParaRPr sz="1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     :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: 1 for true believer (Bi=Ci=1),</a:t>
            </a:r>
            <a:b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uniformly distributed in the range 0&lt;Si≤.38 for disbelievers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                      : fixed at .125</a:t>
            </a:r>
            <a:b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CONTENTS OF THIS TEMPLATE</a:t>
            </a:r>
            <a:endParaRPr/>
          </a:p>
        </p:txBody>
      </p:sp>
      <p:pic>
        <p:nvPicPr>
          <p:cNvPr descr="W_i(Need \space for \space Enforcement)" id="201" name="Google Shape;201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150" y="1226350"/>
            <a:ext cx="298823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225" y="724450"/>
            <a:ext cx="2590401" cy="112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i(Conviction)" id="203" name="Google Shape;203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150" y="1790175"/>
            <a:ext cx="173972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(additional \space cost)" id="204" name="Google Shape;204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2150" y="2874750"/>
            <a:ext cx="1953846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一開始每個人的Ei都是0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每個agent有8個鄰居，共有1000個agent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True Believer (Bi=Ci=1)與Disbeliever(Bi=-1)的比例為1比100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■"/>
            </a:pP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若要不信者comply，Si最小者至少需要N(Ei=1)-N(Ei=-1)&gt;0 數量的鄰居，Si最大者至少需要</a:t>
            </a: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ja" sz="2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(Ei=1)-N(Ei=-1)&gt;4 數量的鄰居</a:t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Initial Setting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■"/>
            </a:pPr>
            <a:r>
              <a:rPr b="1"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Experiment 1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Effect of Embeddedness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b="1"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Random-Embedded, Cluster-Embedded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and Global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b="1"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Experiment 2</a:t>
            </a: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- Effect of Number and Clustering of True Believer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Experiment 3- Effect of Network Topology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○"/>
            </a:pPr>
            <a:r>
              <a:rPr lang="ja" sz="180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von Neumann, Moore, Voronoi, Random rewiring</a:t>
            </a:r>
            <a:endParaRPr sz="180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■"/>
            </a:pPr>
            <a:r>
              <a:rPr b="1" lang="ja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 Additional Tests</a:t>
            </a:r>
            <a:endParaRPr b="1"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研究方法與重製的範圍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